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2"/>
  </p:notesMasterIdLst>
  <p:sldIdLst>
    <p:sldId id="274" r:id="rId5"/>
    <p:sldId id="276" r:id="rId6"/>
    <p:sldId id="279" r:id="rId7"/>
    <p:sldId id="290" r:id="rId8"/>
    <p:sldId id="273" r:id="rId9"/>
    <p:sldId id="275" r:id="rId10"/>
    <p:sldId id="277" r:id="rId11"/>
  </p:sldIdLst>
  <p:sldSz cx="12192000" cy="6858000"/>
  <p:notesSz cx="12192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E34B61"/>
    <a:srgbClr val="47B6D2"/>
    <a:srgbClr val="F8F8F8"/>
    <a:srgbClr val="069BE7"/>
    <a:srgbClr val="FECEF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097A4F-7D22-8C35-DCBA-BE95633FD4A0}" v="3" dt="2022-11-14T08:02:28.492"/>
    <p1510:client id="{786D25A6-C44D-A0D0-FE51-F1D000944EE0}" v="37" dt="2022-11-21T12:34:30.603"/>
    <p1510:client id="{BDB8A452-5909-469B-A693-0EB86F842E62}" v="2" dt="2022-11-21T13:09:54.364"/>
    <p1510:client id="{FFD2CEEB-5CCA-6015-791B-01F12E25B159}" v="16" dt="2023-09-18T16:27:17.17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848" autoAdjust="0"/>
  </p:normalViewPr>
  <p:slideViewPr>
    <p:cSldViewPr snapToGrid="0">
      <p:cViewPr varScale="1">
        <p:scale>
          <a:sx n="65" d="100"/>
          <a:sy n="65" d="100"/>
        </p:scale>
        <p:origin x="1258" y="4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EB0F1-35CC-48E8-9D66-2DC471F7D795}" type="datetimeFigureOut">
              <a:rPr lang="gl-ES" smtClean="0"/>
              <a:t>18/09/2023</a:t>
            </a:fld>
            <a:endParaRPr lang="gl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5BB80-5B08-4189-99C1-C973171719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4797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gl-ES" dirty="0"/>
              <a:t>Esta escoitala enteira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5BB80-5B08-4189-99C1-C9731717191F}" type="slidenum">
              <a:rPr lang="gl-ES" smtClean="0"/>
              <a:t>2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24823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gl-ES" dirty="0"/>
              <a:t>“</a:t>
            </a:r>
            <a:r>
              <a:rPr lang="gl-ES" dirty="0" err="1"/>
              <a:t>Hablando</a:t>
            </a:r>
            <a:r>
              <a:rPr lang="gl-ES" dirty="0"/>
              <a:t> claro” foi un programa no que ían sacando dun sobre diferentes preguntas ao azar</a:t>
            </a:r>
            <a:r>
              <a:rPr lang="gl-ES" baseline="0" dirty="0"/>
              <a:t> </a:t>
            </a:r>
            <a:r>
              <a:rPr lang="gl-ES" dirty="0"/>
              <a:t>e contestándoas en modo </a:t>
            </a:r>
            <a:r>
              <a:rPr lang="gl-ES" dirty="0" err="1"/>
              <a:t>tertulia</a:t>
            </a:r>
            <a:r>
              <a:rPr lang="gl-ES" dirty="0"/>
              <a:t>. O contido elaborado</a:t>
            </a:r>
            <a:r>
              <a:rPr lang="gl-ES" baseline="0" dirty="0"/>
              <a:t> polas estudantes íase integrando posteriormente, na edición do programa. </a:t>
            </a:r>
          </a:p>
          <a:p>
            <a:r>
              <a:rPr lang="gl-ES" baseline="0" dirty="0"/>
              <a:t>Por exemplo:</a:t>
            </a:r>
          </a:p>
          <a:p>
            <a:r>
              <a:rPr lang="gl-ES" baseline="0" dirty="0"/>
              <a:t>- Preguntouse que sabían sobre </a:t>
            </a:r>
            <a:r>
              <a:rPr lang="gl-ES" baseline="0" dirty="0" err="1"/>
              <a:t>Rumanía</a:t>
            </a:r>
            <a:r>
              <a:rPr lang="gl-ES" baseline="0" dirty="0"/>
              <a:t>, iso levoulles a reflexionar na </a:t>
            </a:r>
            <a:r>
              <a:rPr lang="gl-ES" baseline="0" dirty="0" err="1"/>
              <a:t>tertulia</a:t>
            </a:r>
            <a:r>
              <a:rPr lang="gl-ES" baseline="0" dirty="0"/>
              <a:t> sobre o descoñecemento que temos sobre certos países, ou imaxes estereotipadas (</a:t>
            </a:r>
            <a:r>
              <a:rPr lang="gl-ES" baseline="0" dirty="0" err="1"/>
              <a:t>Drácula</a:t>
            </a:r>
            <a:r>
              <a:rPr lang="gl-ES" baseline="0" dirty="0"/>
              <a:t>, chatarra, a mal chamada “trata de </a:t>
            </a:r>
            <a:r>
              <a:rPr lang="gl-ES" baseline="0" dirty="0" err="1"/>
              <a:t>blancas</a:t>
            </a:r>
            <a:r>
              <a:rPr lang="gl-ES" baseline="0" dirty="0"/>
              <a:t>”...). Despois desta reflexión intégrase o </a:t>
            </a:r>
            <a:r>
              <a:rPr lang="gl-ES" baseline="0" dirty="0" err="1"/>
              <a:t>podcast</a:t>
            </a:r>
            <a:r>
              <a:rPr lang="gl-ES" baseline="0" dirty="0"/>
              <a:t> elaborado polas estudantes, nas que presentan </a:t>
            </a:r>
            <a:r>
              <a:rPr lang="gl-ES" baseline="0" dirty="0" err="1"/>
              <a:t>Rumanía</a:t>
            </a:r>
            <a:r>
              <a:rPr lang="gl-ES" baseline="0" dirty="0"/>
              <a:t>, a súa historia, os seus encantos, e tamén as problemáticas sociais que sufre. </a:t>
            </a:r>
          </a:p>
          <a:p>
            <a:r>
              <a:rPr lang="gl-ES" baseline="0" dirty="0"/>
              <a:t>- Preguntamos sobre o seu lugar favorito e a persoa presa que </a:t>
            </a:r>
            <a:r>
              <a:rPr lang="gl-ES" baseline="0" dirty="0" err="1"/>
              <a:t>respostou</a:t>
            </a:r>
            <a:r>
              <a:rPr lang="gl-ES" baseline="0" dirty="0"/>
              <a:t> nos levou ao lugar da súa infancia, despois integrouse o </a:t>
            </a:r>
            <a:r>
              <a:rPr lang="gl-ES" baseline="0" dirty="0" err="1"/>
              <a:t>audio</a:t>
            </a:r>
            <a:r>
              <a:rPr lang="gl-ES" baseline="0" dirty="0"/>
              <a:t> sobre pobos bonitos de España, reflexionando sobre o despoboamento rural.</a:t>
            </a:r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5BB80-5B08-4189-99C1-C9731717191F}" type="slidenum">
              <a:rPr lang="gl-ES" smtClean="0"/>
              <a:t>3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0370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gl-ES" dirty="0"/>
              <a:t>Outra das preguntas pedía</a:t>
            </a:r>
            <a:r>
              <a:rPr lang="gl-ES" baseline="0" dirty="0"/>
              <a:t> que identificaran 5 deportistas homes e 5 mulleres, iso levou a dialogar sobre a dificultade para identificar deportistas femininas. Seguidamente integrouse o </a:t>
            </a:r>
            <a:r>
              <a:rPr lang="gl-ES" baseline="0" dirty="0" err="1"/>
              <a:t>audio</a:t>
            </a:r>
            <a:r>
              <a:rPr lang="gl-ES" baseline="0" dirty="0"/>
              <a:t> no que entrevistan a unha futbolista, coa que abordan o papel da muller no deporte e as dificultades neste mundo masculinizado.</a:t>
            </a:r>
          </a:p>
          <a:p>
            <a:pPr marL="171450" indent="-171450">
              <a:buFontTx/>
              <a:buChar char="-"/>
            </a:pPr>
            <a:r>
              <a:rPr lang="gl-ES" baseline="0" dirty="0"/>
              <a:t>Preguntóuselles por unha película que os marcase, e citaron dúas de temática social, reflexionando sobre o que transmitían, e despois incorporouse a produción radiofónica, na que as estudantes presentaban outras películas ou series de temática social.</a:t>
            </a:r>
          </a:p>
          <a:p>
            <a:pPr marL="0" indent="0">
              <a:buFontTx/>
              <a:buNone/>
            </a:pPr>
            <a:r>
              <a:rPr lang="gl-ES" baseline="0" dirty="0"/>
              <a:t>Esta incorporación das gravacións dentro da </a:t>
            </a:r>
            <a:r>
              <a:rPr lang="gl-ES" baseline="0" dirty="0" err="1"/>
              <a:t>tertulia</a:t>
            </a:r>
            <a:r>
              <a:rPr lang="gl-ES" baseline="0" dirty="0"/>
              <a:t> permitía complementar os seus programas e enriquecer esa </a:t>
            </a:r>
            <a:r>
              <a:rPr lang="gl-ES" baseline="0" dirty="0" err="1"/>
              <a:t>reflexividade</a:t>
            </a:r>
            <a:r>
              <a:rPr lang="gl-ES" baseline="0" dirty="0"/>
              <a:t> social.</a:t>
            </a:r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5BB80-5B08-4189-99C1-C9731717191F}" type="slidenum">
              <a:rPr lang="gl-ES" smtClean="0"/>
              <a:t>4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88998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gl-ES" dirty="0"/>
              <a:t>Noutra ocasión, fíxose un programa sobre Ioga. Eles tiveran unha clase de ioga</a:t>
            </a:r>
            <a:r>
              <a:rPr lang="gl-ES" baseline="0" dirty="0"/>
              <a:t> </a:t>
            </a:r>
            <a:r>
              <a:rPr lang="gl-ES" dirty="0"/>
              <a:t>e fixeron unha </a:t>
            </a:r>
            <a:r>
              <a:rPr lang="gl-ES" dirty="0" err="1"/>
              <a:t>tertulia</a:t>
            </a:r>
            <a:r>
              <a:rPr lang="gl-ES" baseline="0" dirty="0"/>
              <a:t> sobre a experiencia de atoparse con esta disciplina </a:t>
            </a:r>
            <a:r>
              <a:rPr lang="gl-ES" dirty="0"/>
              <a:t>e tamén sobre experiencias previas coa meditación ou outras formas de relaxación, despois </a:t>
            </a:r>
            <a:r>
              <a:rPr lang="gl-ES" baseline="0" dirty="0"/>
              <a:t>entrevistaron á profesora, que ademais é educadora social e emprega esta disciplina no seu traballo. Despois incluíuse o </a:t>
            </a:r>
            <a:r>
              <a:rPr lang="gl-ES" baseline="0" dirty="0" err="1"/>
              <a:t>podcast</a:t>
            </a:r>
            <a:r>
              <a:rPr lang="gl-ES" baseline="0" dirty="0"/>
              <a:t> do alumnado sobre </a:t>
            </a:r>
            <a:r>
              <a:rPr lang="gl-ES" baseline="0" dirty="0" err="1"/>
              <a:t>Mindfulness</a:t>
            </a:r>
            <a:r>
              <a:rPr lang="gl-ES" baseline="0" dirty="0"/>
              <a:t>, pechando o programa con ese exercicio de relaxación consciente.</a:t>
            </a:r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5BB80-5B08-4189-99C1-C9731717191F}" type="slidenum">
              <a:rPr lang="gl-ES" smtClean="0"/>
              <a:t>5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14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5442065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406205" y="4500879"/>
            <a:ext cx="1156033" cy="1330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5442065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40125" y="425132"/>
            <a:ext cx="5111750" cy="1590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88769" y="2414904"/>
            <a:ext cx="9014460" cy="3313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wav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D312057-C039-7F88-7DDC-5861A5CD0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1169" y="2282968"/>
            <a:ext cx="7924800" cy="2954655"/>
          </a:xfrm>
        </p:spPr>
        <p:txBody>
          <a:bodyPr/>
          <a:lstStyle/>
          <a:p>
            <a:pPr algn="ctr"/>
            <a:r>
              <a:rPr lang="es-ES" sz="4800" spc="-5" dirty="0" err="1">
                <a:latin typeface="Calibri"/>
                <a:cs typeface="Calibri"/>
              </a:rPr>
              <a:t>Podcasts</a:t>
            </a:r>
            <a:r>
              <a:rPr lang="es-ES" sz="4800" spc="-5" dirty="0">
                <a:latin typeface="Calibri"/>
                <a:cs typeface="Calibri"/>
              </a:rPr>
              <a:t> </a:t>
            </a:r>
            <a:r>
              <a:rPr lang="es-ES" sz="4800" spc="-5" dirty="0" smtClean="0">
                <a:latin typeface="Calibri"/>
                <a:cs typeface="Calibri"/>
              </a:rPr>
              <a:t>creados</a:t>
            </a:r>
          </a:p>
          <a:p>
            <a:pPr algn="ctr"/>
            <a:r>
              <a:rPr lang="es-ES" sz="4800" spc="-5" dirty="0" smtClean="0">
                <a:latin typeface="Calibri"/>
                <a:cs typeface="Calibri"/>
              </a:rPr>
              <a:t>Materia de Educación e medios de comunicación social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2626573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MEZ_S~1">
            <a:hlinkClick r:id="" action="ppaction://media"/>
            <a:extLst>
              <a:ext uri="{FF2B5EF4-FFF2-40B4-BE49-F238E27FC236}">
                <a16:creationId xmlns:a16="http://schemas.microsoft.com/office/drawing/2014/main" xmlns="" id="{57D4FD88-C055-F472-5D70-8E53C4C8E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4885" y="5327321"/>
            <a:ext cx="613227" cy="613227"/>
          </a:xfrm>
          <a:prstGeom prst="rect">
            <a:avLst/>
          </a:prstGeom>
        </p:spPr>
      </p:pic>
      <p:pic>
        <p:nvPicPr>
          <p:cNvPr id="10" name="Imagen 9" descr="Un grupo de personas posando para la cámara con un texto en blanco&#10;&#10;Descripción generada automáticamente con confianza media">
            <a:extLst>
              <a:ext uri="{FF2B5EF4-FFF2-40B4-BE49-F238E27FC236}">
                <a16:creationId xmlns:a16="http://schemas.microsoft.com/office/drawing/2014/main" xmlns="" id="{DBE94AB4-02B4-96D7-6805-15EA3D1E99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"/>
          <a:stretch/>
        </p:blipFill>
        <p:spPr>
          <a:xfrm>
            <a:off x="6584803" y="1828800"/>
            <a:ext cx="5488507" cy="25146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AD8791B-71F4-F632-8DFB-A160B8568762}"/>
              </a:ext>
            </a:extLst>
          </p:cNvPr>
          <p:cNvSpPr txBox="1">
            <a:spLocks/>
          </p:cNvSpPr>
          <p:nvPr/>
        </p:nvSpPr>
        <p:spPr>
          <a:xfrm>
            <a:off x="770449" y="2006930"/>
            <a:ext cx="5663998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i="1" kern="0" spc="-5" dirty="0">
                <a:latin typeface="Calibri"/>
                <a:cs typeface="Calibri"/>
              </a:rPr>
              <a:t>Temática</a:t>
            </a:r>
            <a:r>
              <a:rPr lang="es-ES" sz="2800" kern="0" spc="-5" dirty="0">
                <a:latin typeface="Calibri"/>
                <a:cs typeface="Calibri"/>
              </a:rPr>
              <a:t>: Música</a:t>
            </a:r>
          </a:p>
          <a:p>
            <a:r>
              <a:rPr lang="es-ES" sz="2800" i="1" kern="0" spc="-5" dirty="0">
                <a:latin typeface="Calibri"/>
                <a:cs typeface="Calibri"/>
              </a:rPr>
              <a:t>Formato e </a:t>
            </a:r>
            <a:r>
              <a:rPr lang="es-ES" sz="2800" i="1" kern="0" spc="-5" dirty="0" err="1">
                <a:latin typeface="Calibri"/>
                <a:cs typeface="Calibri"/>
              </a:rPr>
              <a:t>xénero</a:t>
            </a:r>
            <a:r>
              <a:rPr lang="es-ES" sz="2800" kern="0" spc="-5" dirty="0">
                <a:latin typeface="Calibri"/>
                <a:cs typeface="Calibri"/>
              </a:rPr>
              <a:t>: Programa musical</a:t>
            </a:r>
          </a:p>
          <a:p>
            <a:r>
              <a:rPr lang="es-ES" sz="2800" i="1" kern="0" spc="-5" dirty="0">
                <a:latin typeface="Calibri"/>
                <a:cs typeface="Calibri"/>
              </a:rPr>
              <a:t>Perspectiva social</a:t>
            </a:r>
            <a:r>
              <a:rPr lang="es-ES" sz="2800" kern="0" spc="-5" dirty="0">
                <a:latin typeface="Calibri"/>
                <a:cs typeface="Calibri"/>
              </a:rPr>
              <a:t>: Violencia de </a:t>
            </a:r>
            <a:r>
              <a:rPr lang="es-ES" sz="2800" kern="0" spc="-5" dirty="0" err="1">
                <a:latin typeface="Calibri"/>
                <a:cs typeface="Calibri"/>
              </a:rPr>
              <a:t>xénero</a:t>
            </a:r>
            <a:endParaRPr lang="es-ES" sz="2800" kern="0" spc="-5" dirty="0">
              <a:latin typeface="Calibri"/>
              <a:cs typeface="Calibri"/>
            </a:endParaRPr>
          </a:p>
          <a:p>
            <a:r>
              <a:rPr lang="es-ES" sz="2800" i="1" kern="0" spc="-5" dirty="0">
                <a:latin typeface="Calibri"/>
                <a:cs typeface="Calibri"/>
              </a:rPr>
              <a:t>Título</a:t>
            </a:r>
            <a:r>
              <a:rPr lang="es-ES" sz="2800" kern="0" spc="-5" dirty="0">
                <a:latin typeface="Calibri"/>
                <a:cs typeface="Calibri"/>
              </a:rPr>
              <a:t>: “Machismo e letras de </a:t>
            </a:r>
            <a:r>
              <a:rPr lang="es-ES" sz="2800" kern="0" spc="-5" dirty="0" err="1">
                <a:latin typeface="Calibri"/>
                <a:cs typeface="Calibri"/>
              </a:rPr>
              <a:t>cancións</a:t>
            </a:r>
            <a:r>
              <a:rPr lang="es-ES" sz="2800" kern="0" spc="-5" dirty="0">
                <a:latin typeface="Calibri"/>
                <a:cs typeface="Calibri"/>
              </a:rPr>
              <a:t>”</a:t>
            </a:r>
            <a:endParaRPr lang="es-ES" sz="2800" kern="0" dirty="0"/>
          </a:p>
        </p:txBody>
      </p:sp>
    </p:spTree>
    <p:extLst>
      <p:ext uri="{BB962C8B-B14F-4D97-AF65-F5344CB8AC3E}">
        <p14:creationId xmlns:p14="http://schemas.microsoft.com/office/powerpoint/2010/main" val="3444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">
            <a:extLst>
              <a:ext uri="{FF2B5EF4-FFF2-40B4-BE49-F238E27FC236}">
                <a16:creationId xmlns:a16="http://schemas.microsoft.com/office/drawing/2014/main" xmlns="" id="{96EB6DC7-408F-FE36-2AFA-EDE08AC0E596}"/>
              </a:ext>
            </a:extLst>
          </p:cNvPr>
          <p:cNvSpPr txBox="1">
            <a:spLocks/>
          </p:cNvSpPr>
          <p:nvPr/>
        </p:nvSpPr>
        <p:spPr>
          <a:xfrm>
            <a:off x="619485" y="4433785"/>
            <a:ext cx="550763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i="1" kern="0" spc="-5" dirty="0">
                <a:latin typeface="Calibri"/>
                <a:cs typeface="Calibri"/>
              </a:rPr>
              <a:t>Temática</a:t>
            </a:r>
            <a:r>
              <a:rPr lang="es-ES" sz="2400" kern="0" spc="-5" dirty="0">
                <a:latin typeface="Calibri"/>
                <a:cs typeface="Calibri"/>
              </a:rPr>
              <a:t>: </a:t>
            </a:r>
            <a:r>
              <a:rPr lang="es-ES" sz="2400" kern="0" spc="-5" dirty="0" err="1">
                <a:latin typeface="Calibri"/>
                <a:cs typeface="Calibri"/>
              </a:rPr>
              <a:t>Viaxes</a:t>
            </a:r>
            <a:endParaRPr lang="es-ES" sz="2400" kern="0" spc="-5" dirty="0">
              <a:latin typeface="Calibri"/>
              <a:cs typeface="Calibri"/>
            </a:endParaRPr>
          </a:p>
          <a:p>
            <a:r>
              <a:rPr lang="es-ES" sz="2400" i="1" kern="0" spc="-5" dirty="0">
                <a:latin typeface="Calibri"/>
                <a:cs typeface="Calibri"/>
              </a:rPr>
              <a:t>Formato e </a:t>
            </a:r>
            <a:r>
              <a:rPr lang="es-ES" sz="2400" i="1" kern="0" spc="-5" dirty="0" err="1">
                <a:latin typeface="Calibri"/>
                <a:cs typeface="Calibri"/>
              </a:rPr>
              <a:t>xénero</a:t>
            </a:r>
            <a:r>
              <a:rPr lang="es-ES" sz="2400" kern="0" spc="-5" dirty="0">
                <a:latin typeface="Calibri"/>
                <a:cs typeface="Calibri"/>
              </a:rPr>
              <a:t>: Magazine</a:t>
            </a:r>
          </a:p>
          <a:p>
            <a:r>
              <a:rPr lang="es-ES" sz="2400" i="1" kern="0" spc="-5" dirty="0">
                <a:latin typeface="Calibri"/>
                <a:cs typeface="Calibri"/>
              </a:rPr>
              <a:t>Perspectiva social</a:t>
            </a:r>
            <a:r>
              <a:rPr lang="es-ES" sz="2400" kern="0" spc="-5" dirty="0">
                <a:latin typeface="Calibri"/>
                <a:cs typeface="Calibri"/>
              </a:rPr>
              <a:t>: </a:t>
            </a:r>
            <a:r>
              <a:rPr lang="es-ES" sz="2400" kern="0" spc="-5" dirty="0" err="1">
                <a:latin typeface="Calibri"/>
                <a:cs typeface="Calibri"/>
              </a:rPr>
              <a:t>Despoboación</a:t>
            </a:r>
            <a:r>
              <a:rPr lang="es-ES" sz="2400" kern="0" spc="-5" dirty="0">
                <a:latin typeface="Calibri"/>
                <a:cs typeface="Calibri"/>
              </a:rPr>
              <a:t> do rural</a:t>
            </a:r>
          </a:p>
          <a:p>
            <a:r>
              <a:rPr lang="es-ES" sz="2400" i="1" kern="0" spc="-5" dirty="0">
                <a:latin typeface="Calibri"/>
                <a:cs typeface="Calibri"/>
              </a:rPr>
              <a:t>Título</a:t>
            </a:r>
            <a:r>
              <a:rPr lang="es-ES" sz="2400" kern="0" spc="-5" dirty="0">
                <a:latin typeface="Calibri"/>
                <a:cs typeface="Calibri"/>
              </a:rPr>
              <a:t>: “</a:t>
            </a:r>
            <a:r>
              <a:rPr lang="es-ES" sz="2400" kern="0" spc="-5" dirty="0" err="1">
                <a:latin typeface="Calibri"/>
                <a:cs typeface="Calibri"/>
              </a:rPr>
              <a:t>Viaxando</a:t>
            </a:r>
            <a:r>
              <a:rPr lang="es-ES" sz="2400" kern="0" spc="-5" dirty="0">
                <a:latin typeface="Calibri"/>
                <a:cs typeface="Calibri"/>
              </a:rPr>
              <a:t> a Rumanía”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1C7B885-B8D9-EB76-A268-7A5CDA68E5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5"/>
          <a:stretch/>
        </p:blipFill>
        <p:spPr>
          <a:xfrm>
            <a:off x="630072" y="2518987"/>
            <a:ext cx="2264809" cy="1760782"/>
          </a:xfrm>
          <a:prstGeom prst="rect">
            <a:avLst/>
          </a:prstGeom>
        </p:spPr>
      </p:pic>
      <p:pic>
        <p:nvPicPr>
          <p:cNvPr id="6" name="rumania">
            <a:hlinkClick r:id="" action="ppaction://media"/>
            <a:extLst>
              <a:ext uri="{FF2B5EF4-FFF2-40B4-BE49-F238E27FC236}">
                <a16:creationId xmlns:a16="http://schemas.microsoft.com/office/drawing/2014/main" xmlns="" id="{06234804-4393-57A2-F517-CDECEB174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64744" y="3187227"/>
            <a:ext cx="406400" cy="406400"/>
          </a:xfrm>
          <a:prstGeom prst="rect">
            <a:avLst/>
          </a:prstGeom>
        </p:spPr>
      </p:pic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6D312057-C039-7F88-7DDC-5861A5CD0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2425" y="219648"/>
            <a:ext cx="7326629" cy="1231106"/>
          </a:xfrm>
        </p:spPr>
        <p:txBody>
          <a:bodyPr/>
          <a:lstStyle/>
          <a:p>
            <a:pPr algn="ctr"/>
            <a:r>
              <a:rPr lang="es-ES" sz="4000" spc="-5" dirty="0">
                <a:latin typeface="Calibri"/>
                <a:cs typeface="Calibri"/>
              </a:rPr>
              <a:t>Programas colaborativos</a:t>
            </a:r>
          </a:p>
          <a:p>
            <a:pPr algn="ctr"/>
            <a:r>
              <a:rPr lang="es-ES" sz="4000" spc="-5" dirty="0">
                <a:latin typeface="Calibri"/>
                <a:cs typeface="Calibri"/>
              </a:rPr>
              <a:t>“Hablando claro”</a:t>
            </a:r>
            <a:endParaRPr lang="es-ES" sz="400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96EB6DC7-408F-FE36-2AFA-EDE08AC0E596}"/>
              </a:ext>
            </a:extLst>
          </p:cNvPr>
          <p:cNvSpPr txBox="1">
            <a:spLocks/>
          </p:cNvSpPr>
          <p:nvPr/>
        </p:nvSpPr>
        <p:spPr>
          <a:xfrm>
            <a:off x="577835" y="1900399"/>
            <a:ext cx="382082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i="1" kern="0" spc="-5" dirty="0">
                <a:latin typeface="Calibri"/>
                <a:cs typeface="Calibri"/>
              </a:rPr>
              <a:t>Que sabes sobre Rumanía?</a:t>
            </a:r>
            <a:endParaRPr lang="es-ES" sz="2400" kern="0" spc="-5" dirty="0">
              <a:latin typeface="Calibri"/>
              <a:cs typeface="Calibri"/>
            </a:endParaRP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96EB6DC7-408F-FE36-2AFA-EDE08AC0E596}"/>
              </a:ext>
            </a:extLst>
          </p:cNvPr>
          <p:cNvSpPr txBox="1">
            <a:spLocks/>
          </p:cNvSpPr>
          <p:nvPr/>
        </p:nvSpPr>
        <p:spPr>
          <a:xfrm>
            <a:off x="6226700" y="4433785"/>
            <a:ext cx="5698207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kern="0" spc="-5" dirty="0">
                <a:latin typeface="Calibri"/>
                <a:cs typeface="Calibri"/>
              </a:rPr>
              <a:t>Temática: </a:t>
            </a:r>
            <a:r>
              <a:rPr lang="es-ES" sz="2400" kern="0" spc="-5" dirty="0" err="1">
                <a:latin typeface="Calibri"/>
                <a:cs typeface="Calibri"/>
              </a:rPr>
              <a:t>Viaxes</a:t>
            </a:r>
            <a:endParaRPr lang="es-ES" sz="2400" kern="0" spc="-5" dirty="0">
              <a:latin typeface="Calibri"/>
              <a:cs typeface="Calibri"/>
            </a:endParaRPr>
          </a:p>
          <a:p>
            <a:r>
              <a:rPr lang="es-ES" sz="2400" kern="0" spc="-5" dirty="0">
                <a:latin typeface="Calibri"/>
                <a:cs typeface="Calibri"/>
              </a:rPr>
              <a:t>Formato e </a:t>
            </a:r>
            <a:r>
              <a:rPr lang="es-ES" sz="2400" kern="0" spc="-5" dirty="0" err="1">
                <a:latin typeface="Calibri"/>
                <a:cs typeface="Calibri"/>
              </a:rPr>
              <a:t>xénero</a:t>
            </a:r>
            <a:r>
              <a:rPr lang="es-ES" sz="2400" kern="0" spc="-5" dirty="0">
                <a:latin typeface="Calibri"/>
                <a:cs typeface="Calibri"/>
              </a:rPr>
              <a:t>: Magazine</a:t>
            </a:r>
          </a:p>
          <a:p>
            <a:r>
              <a:rPr lang="es-ES" sz="2400" kern="0" spc="-5" dirty="0">
                <a:latin typeface="Calibri"/>
                <a:cs typeface="Calibri"/>
              </a:rPr>
              <a:t>Perspectiva social: </a:t>
            </a:r>
            <a:r>
              <a:rPr lang="es-ES" sz="2400" kern="0" spc="-5" dirty="0" err="1">
                <a:latin typeface="Calibri"/>
                <a:cs typeface="Calibri"/>
              </a:rPr>
              <a:t>Despoboación</a:t>
            </a:r>
            <a:r>
              <a:rPr lang="es-ES" sz="2400" kern="0" spc="-5" dirty="0">
                <a:latin typeface="Calibri"/>
                <a:cs typeface="Calibri"/>
              </a:rPr>
              <a:t> do rural</a:t>
            </a:r>
          </a:p>
          <a:p>
            <a:r>
              <a:rPr lang="es-ES" sz="2400" kern="0" spc="-5" dirty="0">
                <a:latin typeface="Calibri"/>
                <a:cs typeface="Calibri"/>
              </a:rPr>
              <a:t>Título: “Cinco pueblos más bonitos de España”</a:t>
            </a:r>
          </a:p>
        </p:txBody>
      </p:sp>
      <p:pic>
        <p:nvPicPr>
          <p:cNvPr id="9" name="Imagen 8" descr="Castillo de piedra&#10;&#10;Descripción generada automáticamente">
            <a:extLst>
              <a:ext uri="{FF2B5EF4-FFF2-40B4-BE49-F238E27FC236}">
                <a16:creationId xmlns:a16="http://schemas.microsoft.com/office/drawing/2014/main" xmlns="" id="{A8B3559E-CF3A-D66E-CAD6-C0E6A7D937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03" y="2473580"/>
            <a:ext cx="2291225" cy="1806189"/>
          </a:xfrm>
          <a:prstGeom prst="rect">
            <a:avLst/>
          </a:prstGeom>
        </p:spPr>
      </p:pic>
      <p:pic>
        <p:nvPicPr>
          <p:cNvPr id="10" name="Radio">
            <a:hlinkClick r:id="" action="ppaction://media"/>
            <a:extLst>
              <a:ext uri="{FF2B5EF4-FFF2-40B4-BE49-F238E27FC236}">
                <a16:creationId xmlns:a16="http://schemas.microsoft.com/office/drawing/2014/main" xmlns="" id="{60853451-471A-006F-E8FD-326EB51535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7717" y="3177413"/>
            <a:ext cx="472957" cy="49711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96EB6DC7-408F-FE36-2AFA-EDE08AC0E596}"/>
              </a:ext>
            </a:extLst>
          </p:cNvPr>
          <p:cNvSpPr txBox="1">
            <a:spLocks/>
          </p:cNvSpPr>
          <p:nvPr/>
        </p:nvSpPr>
        <p:spPr>
          <a:xfrm>
            <a:off x="6226701" y="1950232"/>
            <a:ext cx="583128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i="1" kern="0" spc="-5" dirty="0">
                <a:latin typeface="Calibri"/>
                <a:cs typeface="Calibri"/>
              </a:rPr>
              <a:t>Cal é o </a:t>
            </a:r>
            <a:r>
              <a:rPr lang="es-ES" sz="2400" i="1" kern="0" spc="-5" dirty="0" err="1">
                <a:latin typeface="Calibri"/>
                <a:cs typeface="Calibri"/>
              </a:rPr>
              <a:t>teu</a:t>
            </a:r>
            <a:r>
              <a:rPr lang="es-ES" sz="2400" i="1" kern="0" spc="-5" dirty="0">
                <a:latin typeface="Calibri"/>
                <a:cs typeface="Calibri"/>
              </a:rPr>
              <a:t> lugar favorito e que o </a:t>
            </a:r>
            <a:r>
              <a:rPr lang="es-ES" sz="2400" i="1" kern="0" spc="-5" dirty="0" err="1">
                <a:latin typeface="Calibri"/>
                <a:cs typeface="Calibri"/>
              </a:rPr>
              <a:t>fai</a:t>
            </a:r>
            <a:r>
              <a:rPr lang="es-ES" sz="2400" i="1" kern="0" spc="-5" dirty="0">
                <a:latin typeface="Calibri"/>
                <a:cs typeface="Calibri"/>
              </a:rPr>
              <a:t> especial?</a:t>
            </a:r>
            <a:endParaRPr lang="es-ES" sz="2400" kern="0" spc="-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6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6D312057-C039-7F88-7DDC-5861A5CD0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2425" y="219648"/>
            <a:ext cx="7326629" cy="1231106"/>
          </a:xfrm>
        </p:spPr>
        <p:txBody>
          <a:bodyPr/>
          <a:lstStyle/>
          <a:p>
            <a:pPr algn="ctr"/>
            <a:r>
              <a:rPr lang="es-ES" sz="4000" spc="-5" dirty="0">
                <a:latin typeface="Calibri"/>
                <a:cs typeface="Calibri"/>
              </a:rPr>
              <a:t>Programas colaborativos</a:t>
            </a:r>
          </a:p>
          <a:p>
            <a:pPr algn="ctr"/>
            <a:r>
              <a:rPr lang="es-ES" sz="4000" spc="-5" dirty="0">
                <a:latin typeface="Calibri"/>
                <a:cs typeface="Calibri"/>
              </a:rPr>
              <a:t>“Hablando claro”</a:t>
            </a:r>
            <a:endParaRPr lang="es-ES" sz="4000" dirty="0"/>
          </a:p>
        </p:txBody>
      </p:sp>
      <p:pic>
        <p:nvPicPr>
          <p:cNvPr id="13" name="Imagen 12" descr="Un jugador de fútbol en el pasto&#10;&#10;Descripción generada automáticamente">
            <a:extLst>
              <a:ext uri="{FF2B5EF4-FFF2-40B4-BE49-F238E27FC236}">
                <a16:creationId xmlns:a16="http://schemas.microsoft.com/office/drawing/2014/main" xmlns="" id="{06319773-C9E3-F2F9-C822-A693F0408D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t="11111" r="9576" b="6667"/>
          <a:stretch/>
        </p:blipFill>
        <p:spPr>
          <a:xfrm>
            <a:off x="773570" y="2608190"/>
            <a:ext cx="1130646" cy="2004328"/>
          </a:xfrm>
          <a:prstGeom prst="rect">
            <a:avLst/>
          </a:prstGeom>
        </p:spPr>
      </p:pic>
      <p:pic>
        <p:nvPicPr>
          <p:cNvPr id="14" name="Podcast Monterroso (Laura, B - Carla, C - Carolina, C - Laura, L - Andrea, M)">
            <a:hlinkClick r:id="" action="ppaction://media"/>
            <a:extLst>
              <a:ext uri="{FF2B5EF4-FFF2-40B4-BE49-F238E27FC236}">
                <a16:creationId xmlns:a16="http://schemas.microsoft.com/office/drawing/2014/main" xmlns="" id="{FE8A3CD1-823C-CF35-43BB-3AE6F0219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8110" y="3396158"/>
            <a:ext cx="409108" cy="409108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EC59E01A-C0C4-11F8-EB03-7320F40E2C05}"/>
              </a:ext>
            </a:extLst>
          </p:cNvPr>
          <p:cNvSpPr txBox="1">
            <a:spLocks/>
          </p:cNvSpPr>
          <p:nvPr/>
        </p:nvSpPr>
        <p:spPr>
          <a:xfrm>
            <a:off x="762732" y="4731927"/>
            <a:ext cx="5836031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kern="0" spc="-5" dirty="0">
                <a:latin typeface="Calibri"/>
                <a:cs typeface="Calibri"/>
              </a:rPr>
              <a:t>Temática: Deporte</a:t>
            </a:r>
          </a:p>
          <a:p>
            <a:r>
              <a:rPr lang="es-ES" sz="2400" kern="0" spc="-5" dirty="0">
                <a:latin typeface="Calibri"/>
                <a:cs typeface="Calibri"/>
              </a:rPr>
              <a:t>Formato e </a:t>
            </a:r>
            <a:r>
              <a:rPr lang="es-ES" sz="2400" kern="0" spc="-5" dirty="0" err="1">
                <a:latin typeface="Calibri"/>
                <a:cs typeface="Calibri"/>
              </a:rPr>
              <a:t>xénero</a:t>
            </a:r>
            <a:r>
              <a:rPr lang="es-ES" sz="2400" kern="0" spc="-5" dirty="0">
                <a:latin typeface="Calibri"/>
                <a:cs typeface="Calibri"/>
              </a:rPr>
              <a:t>: Entrevista de semblanza</a:t>
            </a:r>
          </a:p>
          <a:p>
            <a:r>
              <a:rPr lang="es-ES" sz="2400" kern="0" spc="-5" dirty="0">
                <a:latin typeface="Calibri"/>
                <a:cs typeface="Calibri"/>
              </a:rPr>
              <a:t>Perspectiva social: </a:t>
            </a:r>
            <a:r>
              <a:rPr lang="es-ES" sz="2400" kern="0" spc="-5" dirty="0" err="1">
                <a:latin typeface="Calibri"/>
                <a:cs typeface="Calibri"/>
              </a:rPr>
              <a:t>Igualdade</a:t>
            </a:r>
            <a:r>
              <a:rPr lang="es-ES" sz="2400" kern="0" spc="-5" dirty="0">
                <a:latin typeface="Calibri"/>
                <a:cs typeface="Calibri"/>
              </a:rPr>
              <a:t> de </a:t>
            </a:r>
            <a:r>
              <a:rPr lang="es-ES" sz="2400" kern="0" spc="-5" dirty="0" err="1">
                <a:latin typeface="Calibri"/>
                <a:cs typeface="Calibri"/>
              </a:rPr>
              <a:t>xénero</a:t>
            </a:r>
            <a:endParaRPr lang="es-ES" sz="2400" kern="0" spc="-5" dirty="0">
              <a:latin typeface="Calibri"/>
              <a:cs typeface="Calibri"/>
            </a:endParaRPr>
          </a:p>
          <a:p>
            <a:r>
              <a:rPr lang="es-ES" sz="2400" kern="0" spc="-5" dirty="0">
                <a:latin typeface="Calibri"/>
                <a:cs typeface="Calibri"/>
              </a:rPr>
              <a:t>Título: “Verónica Boqueta fala do papel da </a:t>
            </a:r>
            <a:r>
              <a:rPr lang="es-ES" sz="2400" kern="0" spc="-5" dirty="0" err="1">
                <a:latin typeface="Calibri"/>
                <a:cs typeface="Calibri"/>
              </a:rPr>
              <a:t>muller</a:t>
            </a:r>
            <a:r>
              <a:rPr lang="es-ES" sz="2400" kern="0" spc="-5" dirty="0">
                <a:latin typeface="Calibri"/>
                <a:cs typeface="Calibri"/>
              </a:rPr>
              <a:t> no deporte”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96EB6DC7-408F-FE36-2AFA-EDE08AC0E596}"/>
              </a:ext>
            </a:extLst>
          </p:cNvPr>
          <p:cNvSpPr txBox="1">
            <a:spLocks/>
          </p:cNvSpPr>
          <p:nvPr/>
        </p:nvSpPr>
        <p:spPr>
          <a:xfrm>
            <a:off x="762732" y="1662460"/>
            <a:ext cx="353589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i="1" kern="0" spc="-5" dirty="0" err="1">
                <a:latin typeface="Calibri"/>
                <a:cs typeface="Calibri"/>
              </a:rPr>
              <a:t>Nomea</a:t>
            </a:r>
            <a:r>
              <a:rPr lang="es-ES" sz="2400" i="1" kern="0" spc="-5" dirty="0">
                <a:latin typeface="Calibri"/>
                <a:cs typeface="Calibri"/>
              </a:rPr>
              <a:t> 5 deportistas </a:t>
            </a:r>
            <a:r>
              <a:rPr lang="es-ES" sz="2400" i="1" kern="0" spc="-5" dirty="0" err="1">
                <a:latin typeface="Calibri"/>
                <a:cs typeface="Calibri"/>
              </a:rPr>
              <a:t>homes</a:t>
            </a:r>
            <a:r>
              <a:rPr lang="es-ES" sz="2400" i="1" kern="0" spc="-5" dirty="0">
                <a:latin typeface="Calibri"/>
                <a:cs typeface="Calibri"/>
              </a:rPr>
              <a:t> e 5 mulleres</a:t>
            </a:r>
            <a:endParaRPr lang="es-ES" sz="2400" kern="0" spc="-5" dirty="0">
              <a:latin typeface="Calibri"/>
              <a:cs typeface="Calibri"/>
            </a:endParaRPr>
          </a:p>
        </p:txBody>
      </p:sp>
      <p:pic>
        <p:nvPicPr>
          <p:cNvPr id="17" name="PODCAST PELÍCULA ">
            <a:hlinkClick r:id="" action="ppaction://media"/>
            <a:extLst>
              <a:ext uri="{FF2B5EF4-FFF2-40B4-BE49-F238E27FC236}">
                <a16:creationId xmlns:a16="http://schemas.microsoft.com/office/drawing/2014/main" xmlns="" id="{11978CCC-BE22-A2E4-2934-DA2AD1E663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576" y="3203477"/>
            <a:ext cx="604629" cy="604629"/>
          </a:xfrm>
          <a:prstGeom prst="rect">
            <a:avLst/>
          </a:prstGeom>
        </p:spPr>
      </p:pic>
      <p:pic>
        <p:nvPicPr>
          <p:cNvPr id="18" name="Imagen 17" descr="Imagen que contiene texto, libro&#10;&#10;Descripción generada automáticamente">
            <a:extLst>
              <a:ext uri="{FF2B5EF4-FFF2-40B4-BE49-F238E27FC236}">
                <a16:creationId xmlns:a16="http://schemas.microsoft.com/office/drawing/2014/main" xmlns="" id="{A6D48CEC-52DB-8682-4234-886EE223A6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8"/>
          <a:stretch/>
        </p:blipFill>
        <p:spPr>
          <a:xfrm>
            <a:off x="6846738" y="2401124"/>
            <a:ext cx="2482316" cy="2108149"/>
          </a:xfrm>
          <a:prstGeom prst="rect">
            <a:avLst/>
          </a:prstGeom>
        </p:spPr>
      </p:pic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C78CDC92-0BB3-5E35-C584-F69D0CE63360}"/>
              </a:ext>
            </a:extLst>
          </p:cNvPr>
          <p:cNvSpPr txBox="1">
            <a:spLocks/>
          </p:cNvSpPr>
          <p:nvPr/>
        </p:nvSpPr>
        <p:spPr>
          <a:xfrm>
            <a:off x="6846738" y="4731284"/>
            <a:ext cx="5067714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kern="0" spc="-5" dirty="0">
                <a:latin typeface="Calibri"/>
                <a:cs typeface="Calibri"/>
              </a:rPr>
              <a:t>Temática: Cine</a:t>
            </a:r>
          </a:p>
          <a:p>
            <a:r>
              <a:rPr lang="es-ES" sz="2400" kern="0" spc="-5" dirty="0">
                <a:latin typeface="Calibri"/>
                <a:cs typeface="Calibri"/>
              </a:rPr>
              <a:t>Formato e </a:t>
            </a:r>
            <a:r>
              <a:rPr lang="es-ES" sz="2400" kern="0" spc="-5" dirty="0" err="1">
                <a:latin typeface="Calibri"/>
                <a:cs typeface="Calibri"/>
              </a:rPr>
              <a:t>xénero</a:t>
            </a:r>
            <a:r>
              <a:rPr lang="es-ES" sz="2400" kern="0" spc="-5" dirty="0">
                <a:latin typeface="Calibri"/>
                <a:cs typeface="Calibri"/>
              </a:rPr>
              <a:t>: Sección cine</a:t>
            </a:r>
          </a:p>
          <a:p>
            <a:r>
              <a:rPr lang="es-ES" sz="2400" kern="0" spc="-5" dirty="0">
                <a:latin typeface="Calibri"/>
                <a:cs typeface="Calibri"/>
              </a:rPr>
              <a:t>Perspectiva social: Estigmatización social</a:t>
            </a:r>
          </a:p>
          <a:p>
            <a:r>
              <a:rPr lang="es-ES" sz="2400" kern="0" spc="-5" dirty="0">
                <a:latin typeface="Calibri"/>
                <a:cs typeface="Calibri"/>
              </a:rPr>
              <a:t>Título: “Series e películas con críticas á estigmatización social”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96EB6DC7-408F-FE36-2AFA-EDE08AC0E596}"/>
              </a:ext>
            </a:extLst>
          </p:cNvPr>
          <p:cNvSpPr txBox="1">
            <a:spLocks/>
          </p:cNvSpPr>
          <p:nvPr/>
        </p:nvSpPr>
        <p:spPr>
          <a:xfrm>
            <a:off x="6846738" y="1551455"/>
            <a:ext cx="40035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i="1" kern="0" spc="-5" dirty="0" err="1">
                <a:latin typeface="Calibri"/>
                <a:cs typeface="Calibri"/>
              </a:rPr>
              <a:t>Unha</a:t>
            </a:r>
            <a:r>
              <a:rPr lang="es-ES" sz="2400" i="1" kern="0" spc="-5" dirty="0">
                <a:latin typeface="Calibri"/>
                <a:cs typeface="Calibri"/>
              </a:rPr>
              <a:t> película que che marcara e por qué</a:t>
            </a:r>
            <a:endParaRPr lang="es-ES" sz="2400" kern="0" spc="-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4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0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449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CD486E68-654A-3EC4-55B7-B054D7D160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1" r="24990" b="23333"/>
          <a:stretch/>
        </p:blipFill>
        <p:spPr>
          <a:xfrm>
            <a:off x="7315200" y="1752600"/>
            <a:ext cx="3962400" cy="3897243"/>
          </a:xfrm>
          <a:prstGeom prst="rect">
            <a:avLst/>
          </a:prstGeom>
        </p:spPr>
      </p:pic>
      <p:pic>
        <p:nvPicPr>
          <p:cNvPr id="7" name="podcast mindfulness 1">
            <a:hlinkClick r:id="" action="ppaction://media"/>
            <a:extLst>
              <a:ext uri="{FF2B5EF4-FFF2-40B4-BE49-F238E27FC236}">
                <a16:creationId xmlns:a16="http://schemas.microsoft.com/office/drawing/2014/main" xmlns="" id="{607DF46D-75A8-536D-C96D-9C23331D2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3743" y="6008914"/>
            <a:ext cx="620486" cy="620486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xmlns="" id="{95D9158D-2585-3D04-1781-359BE89FB9A8}"/>
              </a:ext>
            </a:extLst>
          </p:cNvPr>
          <p:cNvSpPr txBox="1">
            <a:spLocks/>
          </p:cNvSpPr>
          <p:nvPr/>
        </p:nvSpPr>
        <p:spPr>
          <a:xfrm>
            <a:off x="1671555" y="2716336"/>
            <a:ext cx="5643645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i="1" kern="0" spc="-5" dirty="0">
                <a:latin typeface="Calibri"/>
                <a:cs typeface="Calibri"/>
              </a:rPr>
              <a:t>Temática</a:t>
            </a:r>
            <a:r>
              <a:rPr lang="es-ES" sz="3200" kern="0" spc="-5" dirty="0">
                <a:latin typeface="Calibri"/>
                <a:cs typeface="Calibri"/>
              </a:rPr>
              <a:t>: </a:t>
            </a:r>
            <a:r>
              <a:rPr lang="es-ES" sz="3200" kern="0" spc="-5" dirty="0" err="1">
                <a:latin typeface="Calibri"/>
                <a:cs typeface="Calibri"/>
              </a:rPr>
              <a:t>Relaxación</a:t>
            </a:r>
            <a:endParaRPr lang="es-ES" sz="3200" kern="0" spc="-5" dirty="0">
              <a:latin typeface="Calibri"/>
              <a:cs typeface="Calibri"/>
            </a:endParaRPr>
          </a:p>
          <a:p>
            <a:r>
              <a:rPr lang="es-ES" sz="3200" i="1" kern="0" spc="-5" dirty="0">
                <a:latin typeface="Calibri"/>
                <a:cs typeface="Calibri"/>
              </a:rPr>
              <a:t>Formato e </a:t>
            </a:r>
            <a:r>
              <a:rPr lang="es-ES" sz="3200" i="1" kern="0" spc="-5" dirty="0" err="1">
                <a:latin typeface="Calibri"/>
                <a:cs typeface="Calibri"/>
              </a:rPr>
              <a:t>xénero</a:t>
            </a:r>
            <a:r>
              <a:rPr lang="es-ES" sz="3200" kern="0" spc="-5" dirty="0">
                <a:latin typeface="Calibri"/>
                <a:cs typeface="Calibri"/>
              </a:rPr>
              <a:t>: Magazine</a:t>
            </a:r>
          </a:p>
          <a:p>
            <a:r>
              <a:rPr lang="es-ES" sz="3200" i="1" kern="0" spc="-5" dirty="0">
                <a:latin typeface="Calibri"/>
                <a:cs typeface="Calibri"/>
              </a:rPr>
              <a:t>Perspectiva social</a:t>
            </a:r>
            <a:r>
              <a:rPr lang="es-ES" sz="3200" kern="0" spc="-5" dirty="0">
                <a:latin typeface="Calibri"/>
                <a:cs typeface="Calibri"/>
              </a:rPr>
              <a:t>: Resiliencia</a:t>
            </a:r>
          </a:p>
          <a:p>
            <a:r>
              <a:rPr lang="es-ES" sz="3200" i="1" kern="0" spc="-5" dirty="0">
                <a:latin typeface="Calibri"/>
                <a:cs typeface="Calibri"/>
              </a:rPr>
              <a:t>Título</a:t>
            </a:r>
            <a:r>
              <a:rPr lang="es-ES" sz="3200" kern="0" spc="-5" dirty="0">
                <a:latin typeface="Calibri"/>
                <a:cs typeface="Calibri"/>
              </a:rPr>
              <a:t>: “Mindfulness”</a:t>
            </a:r>
            <a:endParaRPr lang="es-ES" sz="3200" kern="0" dirty="0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6D312057-C039-7F88-7DDC-5861A5CD0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2425" y="219648"/>
            <a:ext cx="7326629" cy="1231106"/>
          </a:xfrm>
        </p:spPr>
        <p:txBody>
          <a:bodyPr/>
          <a:lstStyle/>
          <a:p>
            <a:pPr algn="ctr"/>
            <a:r>
              <a:rPr lang="es-ES" sz="4000" spc="-5" dirty="0">
                <a:latin typeface="Calibri"/>
                <a:cs typeface="Calibri"/>
              </a:rPr>
              <a:t>Programas colaborativos</a:t>
            </a:r>
          </a:p>
          <a:p>
            <a:pPr algn="ctr"/>
            <a:r>
              <a:rPr lang="es-ES" sz="4000" spc="-5" dirty="0">
                <a:latin typeface="Calibri"/>
                <a:cs typeface="Calibri"/>
              </a:rPr>
              <a:t>“</a:t>
            </a:r>
            <a:r>
              <a:rPr lang="es-ES" sz="4000" spc="-5" dirty="0" err="1">
                <a:latin typeface="Calibri"/>
                <a:cs typeface="Calibri"/>
              </a:rPr>
              <a:t>Ioga</a:t>
            </a:r>
            <a:r>
              <a:rPr lang="es-ES" sz="4000" spc="-5" dirty="0">
                <a:latin typeface="Calibri"/>
                <a:cs typeface="Calibri"/>
              </a:rPr>
              <a:t>”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87372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0ECF082-A5B3-5344-ECBA-FC8A5E4F6F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4445" r="19375"/>
          <a:stretch/>
        </p:blipFill>
        <p:spPr>
          <a:xfrm>
            <a:off x="6934200" y="1371600"/>
            <a:ext cx="4545419" cy="4343400"/>
          </a:xfrm>
          <a:prstGeom prst="rect">
            <a:avLst/>
          </a:prstGeom>
        </p:spPr>
      </p:pic>
      <p:pic>
        <p:nvPicPr>
          <p:cNvPr id="5" name="Podcast Residente">
            <a:hlinkClick r:id="" action="ppaction://media"/>
            <a:extLst>
              <a:ext uri="{FF2B5EF4-FFF2-40B4-BE49-F238E27FC236}">
                <a16:creationId xmlns:a16="http://schemas.microsoft.com/office/drawing/2014/main" xmlns="" id="{15354314-6ACE-E4F9-1667-2DCEC8E1E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0681" y="4531426"/>
            <a:ext cx="740229" cy="740229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xmlns="" id="{B0C88AE9-E99A-4016-7589-B7236238ECDC}"/>
              </a:ext>
            </a:extLst>
          </p:cNvPr>
          <p:cNvSpPr txBox="1">
            <a:spLocks/>
          </p:cNvSpPr>
          <p:nvPr/>
        </p:nvSpPr>
        <p:spPr>
          <a:xfrm>
            <a:off x="817569" y="2558415"/>
            <a:ext cx="6116630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i="1" kern="0" spc="-5" dirty="0">
                <a:latin typeface="Calibri"/>
                <a:cs typeface="Calibri"/>
              </a:rPr>
              <a:t>Temática</a:t>
            </a:r>
            <a:r>
              <a:rPr lang="es-ES" sz="2800" kern="0" spc="-5" dirty="0">
                <a:latin typeface="Calibri"/>
                <a:cs typeface="Calibri"/>
              </a:rPr>
              <a:t>: Música</a:t>
            </a:r>
          </a:p>
          <a:p>
            <a:r>
              <a:rPr lang="es-ES" sz="2800" i="1" kern="0" spc="-5" dirty="0">
                <a:latin typeface="Calibri"/>
                <a:cs typeface="Calibri"/>
              </a:rPr>
              <a:t>Formato e </a:t>
            </a:r>
            <a:r>
              <a:rPr lang="es-ES" sz="2800" i="1" kern="0" spc="-5" dirty="0" err="1">
                <a:latin typeface="Calibri"/>
                <a:cs typeface="Calibri"/>
              </a:rPr>
              <a:t>xénero</a:t>
            </a:r>
            <a:r>
              <a:rPr lang="es-ES" sz="2800" kern="0" spc="-5" dirty="0">
                <a:latin typeface="Calibri"/>
                <a:cs typeface="Calibri"/>
              </a:rPr>
              <a:t>: Programa de música</a:t>
            </a:r>
          </a:p>
          <a:p>
            <a:r>
              <a:rPr lang="es-ES" sz="2800" i="1" kern="0" spc="-5" dirty="0">
                <a:latin typeface="Calibri"/>
                <a:cs typeface="Calibri"/>
              </a:rPr>
              <a:t>Perspectiva social</a:t>
            </a:r>
            <a:r>
              <a:rPr lang="es-ES" sz="2800" kern="0" spc="-5" dirty="0">
                <a:latin typeface="Calibri"/>
                <a:cs typeface="Calibri"/>
              </a:rPr>
              <a:t>: Protesta social</a:t>
            </a:r>
          </a:p>
          <a:p>
            <a:r>
              <a:rPr lang="es-ES" sz="2800" i="1" kern="0" spc="-5" dirty="0">
                <a:latin typeface="Calibri"/>
                <a:cs typeface="Calibri"/>
              </a:rPr>
              <a:t>Título</a:t>
            </a:r>
            <a:r>
              <a:rPr lang="es-ES" sz="2800" kern="0" spc="-5" dirty="0">
                <a:latin typeface="Calibri"/>
                <a:cs typeface="Calibri"/>
              </a:rPr>
              <a:t>: “Residente”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6D312057-C039-7F88-7DDC-5861A5CD0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48" y="430663"/>
            <a:ext cx="10822621" cy="1231106"/>
          </a:xfrm>
        </p:spPr>
        <p:txBody>
          <a:bodyPr/>
          <a:lstStyle/>
          <a:p>
            <a:pPr algn="ctr"/>
            <a:r>
              <a:rPr lang="es-ES" sz="4000" spc="-5" dirty="0" err="1">
                <a:latin typeface="Calibri"/>
                <a:cs typeface="Calibri"/>
              </a:rPr>
              <a:t>Outros</a:t>
            </a:r>
            <a:r>
              <a:rPr lang="es-ES" sz="4000" spc="-5" dirty="0">
                <a:latin typeface="Calibri"/>
                <a:cs typeface="Calibri"/>
              </a:rPr>
              <a:t> </a:t>
            </a:r>
            <a:r>
              <a:rPr lang="es-ES" sz="4000" spc="-5" dirty="0" err="1">
                <a:latin typeface="Calibri"/>
                <a:cs typeface="Calibri"/>
              </a:rPr>
              <a:t>podcast</a:t>
            </a:r>
            <a:r>
              <a:rPr lang="es-ES" sz="4000" spc="-5" dirty="0">
                <a:latin typeface="Calibri"/>
                <a:cs typeface="Calibri"/>
              </a:rPr>
              <a:t> creados </a:t>
            </a:r>
            <a:r>
              <a:rPr lang="es-ES" sz="4000" spc="-5" dirty="0" err="1">
                <a:latin typeface="Calibri"/>
                <a:cs typeface="Calibri"/>
              </a:rPr>
              <a:t>pendentes</a:t>
            </a:r>
            <a:r>
              <a:rPr lang="es-ES" sz="4000" spc="-5" dirty="0">
                <a:latin typeface="Calibri"/>
                <a:cs typeface="Calibri"/>
              </a:rPr>
              <a:t> de integrarse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4108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jugador de fútbol pateando una pelota&#10;&#10;Descripción generada automáticamente">
            <a:extLst>
              <a:ext uri="{FF2B5EF4-FFF2-40B4-BE49-F238E27FC236}">
                <a16:creationId xmlns:a16="http://schemas.microsoft.com/office/drawing/2014/main" xmlns="" id="{2548FC02-9E49-D0BF-DEDB-524D26313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1" t="988" r="21555"/>
          <a:stretch/>
        </p:blipFill>
        <p:spPr>
          <a:xfrm>
            <a:off x="7391400" y="1042987"/>
            <a:ext cx="3200400" cy="4772025"/>
          </a:xfrm>
          <a:prstGeom prst="rect">
            <a:avLst/>
          </a:prstGeom>
        </p:spPr>
      </p:pic>
      <p:pic>
        <p:nvPicPr>
          <p:cNvPr id="8" name="Podcast María Rivas, Andrea Suarez, Zaira Varela e Uxía Villares">
            <a:hlinkClick r:id="" action="ppaction://media"/>
            <a:extLst>
              <a:ext uri="{FF2B5EF4-FFF2-40B4-BE49-F238E27FC236}">
                <a16:creationId xmlns:a16="http://schemas.microsoft.com/office/drawing/2014/main" xmlns="" id="{D9787CB7-0C46-B67B-8E55-7D26C6FEC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9768" y="4121007"/>
            <a:ext cx="705531" cy="705531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xmlns="" id="{05F62091-C262-65A9-ED96-6FAAF9F46903}"/>
              </a:ext>
            </a:extLst>
          </p:cNvPr>
          <p:cNvSpPr txBox="1">
            <a:spLocks/>
          </p:cNvSpPr>
          <p:nvPr/>
        </p:nvSpPr>
        <p:spPr>
          <a:xfrm>
            <a:off x="744288" y="2181821"/>
            <a:ext cx="6759041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i="1" kern="0" spc="-5" dirty="0">
                <a:latin typeface="Calibri"/>
                <a:cs typeface="Calibri"/>
              </a:rPr>
              <a:t>Temática</a:t>
            </a:r>
            <a:r>
              <a:rPr lang="es-ES" sz="2800" kern="0" spc="-5" dirty="0">
                <a:latin typeface="Calibri"/>
                <a:cs typeface="Calibri"/>
              </a:rPr>
              <a:t>: Deporte</a:t>
            </a:r>
          </a:p>
          <a:p>
            <a:r>
              <a:rPr lang="es-ES" sz="2800" i="1" kern="0" spc="-5" dirty="0">
                <a:latin typeface="Calibri"/>
                <a:cs typeface="Calibri"/>
              </a:rPr>
              <a:t>Formato e </a:t>
            </a:r>
            <a:r>
              <a:rPr lang="es-ES" sz="2800" i="1" kern="0" spc="-5" dirty="0" err="1">
                <a:latin typeface="Calibri"/>
                <a:cs typeface="Calibri"/>
              </a:rPr>
              <a:t>xénero</a:t>
            </a:r>
            <a:r>
              <a:rPr lang="es-ES" sz="2800" kern="0" spc="-5" dirty="0">
                <a:latin typeface="Calibri"/>
                <a:cs typeface="Calibri"/>
              </a:rPr>
              <a:t>: Entrevista de semblanza</a:t>
            </a:r>
          </a:p>
          <a:p>
            <a:r>
              <a:rPr lang="es-ES" sz="2800" i="1" kern="0" spc="-5" dirty="0">
                <a:latin typeface="Calibri"/>
                <a:cs typeface="Calibri"/>
              </a:rPr>
              <a:t>Perspectiva social</a:t>
            </a:r>
            <a:r>
              <a:rPr lang="es-ES" sz="2800" kern="0" spc="-5" dirty="0">
                <a:latin typeface="Calibri"/>
                <a:cs typeface="Calibri"/>
              </a:rPr>
              <a:t>: Racismo</a:t>
            </a:r>
          </a:p>
          <a:p>
            <a:r>
              <a:rPr lang="es-ES" sz="2800" i="1" kern="0" spc="-5" dirty="0">
                <a:latin typeface="Calibri"/>
                <a:cs typeface="Calibri"/>
              </a:rPr>
              <a:t>Título</a:t>
            </a:r>
            <a:r>
              <a:rPr lang="es-ES" sz="2800" kern="0" spc="-5" dirty="0">
                <a:latin typeface="Calibri"/>
                <a:cs typeface="Calibri"/>
              </a:rPr>
              <a:t>: “Diego Villares fala de racismo no fútbol”</a:t>
            </a:r>
          </a:p>
          <a:p>
            <a:endParaRPr lang="es-ES" sz="2800" kern="0" dirty="0"/>
          </a:p>
        </p:txBody>
      </p:sp>
    </p:spTree>
    <p:extLst>
      <p:ext uri="{BB962C8B-B14F-4D97-AF65-F5344CB8AC3E}">
        <p14:creationId xmlns:p14="http://schemas.microsoft.com/office/powerpoint/2010/main" val="201954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e17514-5706-400f-8805-b5cc39537a6e" xsi:nil="true"/>
    <lcf76f155ced4ddcb4097134ff3c332f xmlns="b588219e-435a-4099-8622-96508caaee5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8BDF2FCFA85684E82D76F3A955EDBA8" ma:contentTypeVersion="17" ma:contentTypeDescription="Crear nuevo documento." ma:contentTypeScope="" ma:versionID="51178ead89d9961ef786964c8d9ab0c8">
  <xsd:schema xmlns:xsd="http://www.w3.org/2001/XMLSchema" xmlns:xs="http://www.w3.org/2001/XMLSchema" xmlns:p="http://schemas.microsoft.com/office/2006/metadata/properties" xmlns:ns2="b588219e-435a-4099-8622-96508caaee57" xmlns:ns3="29e17514-5706-400f-8805-b5cc39537a6e" targetNamespace="http://schemas.microsoft.com/office/2006/metadata/properties" ma:root="true" ma:fieldsID="f49336b0399f2fab994cd7865c89b79a" ns2:_="" ns3:_="">
    <xsd:import namespace="b588219e-435a-4099-8622-96508caaee57"/>
    <xsd:import namespace="29e17514-5706-400f-8805-b5cc39537a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8219e-435a-4099-8622-96508caaee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c408bdd-cd0c-4f6d-91f0-56bd57e0e9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e17514-5706-400f-8805-b5cc39537a6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94c456-9d2f-4df1-9ec7-6332fe86f3ee}" ma:internalName="TaxCatchAll" ma:showField="CatchAllData" ma:web="29e17514-5706-400f-8805-b5cc39537a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47BB11-15DF-4C68-ADD2-B9F85E193696}">
  <ds:schemaRefs>
    <ds:schemaRef ds:uri="http://purl.org/dc/elements/1.1/"/>
    <ds:schemaRef ds:uri="b588219e-435a-4099-8622-96508caaee57"/>
    <ds:schemaRef ds:uri="29e17514-5706-400f-8805-b5cc39537a6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98B9C5-BCD3-414F-AB9D-DD148086A7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CC9C3A-63FC-48A0-96E9-F24829F179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88219e-435a-4099-8622-96508caaee57"/>
    <ds:schemaRef ds:uri="29e17514-5706-400f-8805-b5cc39537a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</TotalTime>
  <Words>592</Words>
  <Application>Microsoft Office PowerPoint</Application>
  <PresentationFormat>Panorámica</PresentationFormat>
  <Paragraphs>58</Paragraphs>
  <Slides>7</Slides>
  <Notes>4</Notes>
  <HiddenSlides>0</HiddenSlides>
  <MMClips>8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Diálogo sobre Educación para la Ciudadanía Global en la escuela</dc:title>
  <dc:creator>Laura Cruz López</dc:creator>
  <cp:lastModifiedBy>María Barba Núñez</cp:lastModifiedBy>
  <cp:revision>23</cp:revision>
  <dcterms:created xsi:type="dcterms:W3CDTF">2022-10-26T11:18:34Z</dcterms:created>
  <dcterms:modified xsi:type="dcterms:W3CDTF">2023-09-18T16:31:39Z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2022-09-02T00:00:00Z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2022-10-26T00:00:00Z</vt:filetime>
  </property>
  <property fmtid="{D5CDD505-2E9C-101B-9397-08002B2CF9AE}" pid="5" name="ContentTypeId">
    <vt:lpwstr>0x010100B8BDF2FCFA85684E82D76F3A955EDBA8</vt:lpwstr>
  </property>
  <property fmtid="{D5CDD505-2E9C-101B-9397-08002B2CF9AE}" pid="6" name="MediaServiceImageTags">
    <vt:lpwstr/>
  </property>
</Properties>
</file>